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63" r:id="rId3"/>
    <p:sldId id="257" r:id="rId4"/>
    <p:sldId id="258" r:id="rId5"/>
    <p:sldId id="279" r:id="rId6"/>
    <p:sldId id="284" r:id="rId7"/>
    <p:sldId id="281" r:id="rId8"/>
    <p:sldId id="282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3"/>
            <p14:sldId id="257"/>
            <p14:sldId id="258"/>
            <p14:sldId id="279"/>
            <p14:sldId id="284"/>
            <p14:sldId id="281"/>
            <p14:sldId id="282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1B4686"/>
    <a:srgbClr val="ED6F9C"/>
    <a:srgbClr val="A27DB6"/>
    <a:srgbClr val="5F95CF"/>
    <a:srgbClr val="FCC13F"/>
    <a:srgbClr val="F49C4E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4970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76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711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7232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868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6697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88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072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2165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5946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1206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1934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8127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717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1314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99723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2127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339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6701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9218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5872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4252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138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337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6439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57597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93964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11086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9192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03202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66252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21018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189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60478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93393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0628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7374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4804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607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88445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continuous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21966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continuous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7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Spelling changes with the verb -</a:t>
            </a:r>
            <a:r>
              <a:rPr lang="en-US" sz="20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2EBE2861-EA82-4839-9F24-1A1FBC00582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369" y="4407600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1333279" y="4562430"/>
            <a:ext cx="3084867" cy="1148599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 boy and girl describing actions in the present or past?</a:t>
            </a:r>
          </a:p>
        </p:txBody>
      </p:sp>
      <p:sp>
        <p:nvSpPr>
          <p:cNvPr id="31" name="Shape 87"/>
          <p:cNvSpPr/>
          <p:nvPr/>
        </p:nvSpPr>
        <p:spPr>
          <a:xfrm>
            <a:off x="109130" y="3559329"/>
            <a:ext cx="1494704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13" y="1295107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2246892" y="918052"/>
            <a:ext cx="2898314" cy="754110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 doing? Where is Jayne?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259" y="917224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988102" y="979685"/>
            <a:ext cx="3564184" cy="965751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She’s cooking dinner in the kitchen. I’m doing my homework. Are you doing your homework?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246892" y="1800788"/>
            <a:ext cx="2171254" cy="1011365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not studying. I’m watching TV.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2056807" y="2971740"/>
            <a:ext cx="3084867" cy="1148599"/>
          </a:xfrm>
          <a:prstGeom prst="wedgeRoundRectCallout">
            <a:avLst>
              <a:gd name="adj1" fmla="val -2176"/>
              <a:gd name="adj2" fmla="val 7155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says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‘I’m doing my homework’.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he talking about a habit or an action happening now?</a:t>
            </a:r>
          </a:p>
        </p:txBody>
      </p:sp>
      <p:sp>
        <p:nvSpPr>
          <p:cNvPr id="34" name="Shape 87"/>
          <p:cNvSpPr/>
          <p:nvPr/>
        </p:nvSpPr>
        <p:spPr>
          <a:xfrm>
            <a:off x="5594647" y="2111595"/>
            <a:ext cx="4833626" cy="1641089"/>
          </a:xfrm>
          <a:prstGeom prst="cloudCallout">
            <a:avLst>
              <a:gd name="adj1" fmla="val -57143"/>
              <a:gd name="adj2" fmla="val 1955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           An action happening now.</a:t>
            </a: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i="1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7461181" y="3983748"/>
            <a:ext cx="4371294" cy="2555603"/>
          </a:xfrm>
          <a:prstGeom prst="wedgeRoundRectCallout">
            <a:avLst>
              <a:gd name="adj1" fmla="val -56593"/>
              <a:gd name="adj2" fmla="val -104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Fill in the table with the actions happening now for each person.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788872"/>
              </p:ext>
            </p:extLst>
          </p:nvPr>
        </p:nvGraphicFramePr>
        <p:xfrm>
          <a:off x="7661123" y="4758770"/>
          <a:ext cx="3748272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24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3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04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Person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Action happening now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04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Girl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04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Boy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04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Jayne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891474" y="5093041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I’m watching TV.</a:t>
            </a:r>
            <a:endParaRPr lang="en-GB" sz="1600" dirty="0"/>
          </a:p>
        </p:txBody>
      </p:sp>
      <p:sp>
        <p:nvSpPr>
          <p:cNvPr id="39" name="Rectangle 38"/>
          <p:cNvSpPr/>
          <p:nvPr/>
        </p:nvSpPr>
        <p:spPr>
          <a:xfrm>
            <a:off x="8893869" y="5430652"/>
            <a:ext cx="24096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I’m doing my homework.</a:t>
            </a:r>
            <a:endParaRPr lang="en-GB" sz="1600" dirty="0"/>
          </a:p>
        </p:txBody>
      </p:sp>
      <p:sp>
        <p:nvSpPr>
          <p:cNvPr id="40" name="Rectangle 39"/>
          <p:cNvSpPr/>
          <p:nvPr/>
        </p:nvSpPr>
        <p:spPr>
          <a:xfrm>
            <a:off x="8881169" y="5783710"/>
            <a:ext cx="2143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She’s cooking dinner.</a:t>
            </a:r>
            <a:endParaRPr lang="en-GB" sz="1600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745088" y="3096835"/>
            <a:ext cx="2503502" cy="4738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480496" y="3262794"/>
            <a:ext cx="2943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s-MX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  <a:endParaRPr lang="en-US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34722" y="2743774"/>
            <a:ext cx="2589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doing my homework</a:t>
            </a: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8002523" y="3124978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251EFB83-C435-44ED-8966-2457D1296A7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26" grpId="0" animBg="1"/>
      <p:bldP spid="30" grpId="0" animBg="1"/>
      <p:bldP spid="32" grpId="0" animBg="1"/>
      <p:bldP spid="33" grpId="0" animBg="1"/>
      <p:bldP spid="34" grpId="0" animBg="1"/>
      <p:bldP spid="38" grpId="0" animBg="1"/>
      <p:bldP spid="4" grpId="0"/>
      <p:bldP spid="39" grpId="0"/>
      <p:bldP spid="40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13" y="2195857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2246892" y="1818802"/>
            <a:ext cx="2898314" cy="754110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 doing? Where is Jayne?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756" y="1967326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793587" y="1868315"/>
            <a:ext cx="2651675" cy="1307866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She’s cooking dinner in the kitchen. I’m doing my homework. And you?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246891" y="2701538"/>
            <a:ext cx="3032116" cy="1011365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not studying. I’m watching TV.</a:t>
            </a:r>
          </a:p>
        </p:txBody>
      </p:sp>
      <p:sp>
        <p:nvSpPr>
          <p:cNvPr id="1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the present continuous to describe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actions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happening now, in this moment.</a:t>
            </a:r>
          </a:p>
        </p:txBody>
      </p:sp>
      <p:sp>
        <p:nvSpPr>
          <p:cNvPr id="22" name="Shape 82"/>
          <p:cNvSpPr txBox="1">
            <a:spLocks/>
          </p:cNvSpPr>
          <p:nvPr/>
        </p:nvSpPr>
        <p:spPr>
          <a:xfrm>
            <a:off x="464112" y="381625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do not use the present continuous with verbs that do not describe actions. For example, feelings, emotions, descriptions. We use the present simple.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749" y="4574392"/>
            <a:ext cx="1186654" cy="118665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869588" y="4960810"/>
            <a:ext cx="2689720" cy="898138"/>
          </a:xfrm>
          <a:prstGeom prst="wedgeRoundRectCallout">
            <a:avLst>
              <a:gd name="adj1" fmla="val 63816"/>
              <a:gd name="adj2" fmla="val -18844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really want an ice cream right now!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5098059"/>
            <a:ext cx="1245844" cy="124584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4418145" y="4931334"/>
            <a:ext cx="2340095" cy="1258233"/>
          </a:xfrm>
          <a:prstGeom prst="wedgeRoundRectCallout">
            <a:avLst>
              <a:gd name="adj1" fmla="val -53140"/>
              <a:gd name="adj2" fmla="val -1495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 desire or feeling, so we use the present simple.</a:t>
            </a:r>
          </a:p>
        </p:txBody>
      </p:sp>
      <p:sp>
        <p:nvSpPr>
          <p:cNvPr id="35" name="Arc 34"/>
          <p:cNvSpPr/>
          <p:nvPr/>
        </p:nvSpPr>
        <p:spPr>
          <a:xfrm rot="5157138">
            <a:off x="6123820" y="4061951"/>
            <a:ext cx="958233" cy="2586672"/>
          </a:xfrm>
          <a:prstGeom prst="arc">
            <a:avLst>
              <a:gd name="adj1" fmla="val 6734669"/>
              <a:gd name="adj2" fmla="val 1575169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1743873" y="5143587"/>
            <a:ext cx="2340164" cy="920832"/>
          </a:xfrm>
          <a:prstGeom prst="wedgeRoundRectCallout">
            <a:avLst>
              <a:gd name="adj1" fmla="val -53140"/>
              <a:gd name="adj2" fmla="val -1495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feeling is in this moment, but it is not an action.</a:t>
            </a:r>
          </a:p>
        </p:txBody>
      </p:sp>
      <p:sp>
        <p:nvSpPr>
          <p:cNvPr id="37" name="Arc 36"/>
          <p:cNvSpPr/>
          <p:nvPr/>
        </p:nvSpPr>
        <p:spPr>
          <a:xfrm rot="5400000" flipH="1">
            <a:off x="4589777" y="2876315"/>
            <a:ext cx="891929" cy="5782249"/>
          </a:xfrm>
          <a:prstGeom prst="arc">
            <a:avLst>
              <a:gd name="adj1" fmla="val 5769160"/>
              <a:gd name="adj2" fmla="val 1625426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Pentagon 40"/>
          <p:cNvSpPr/>
          <p:nvPr/>
        </p:nvSpPr>
        <p:spPr>
          <a:xfrm>
            <a:off x="9820703" y="5875050"/>
            <a:ext cx="2024039" cy="6767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27" name="Footer Placeholder 1">
            <a:extLst>
              <a:ext uri="{FF2B5EF4-FFF2-40B4-BE49-F238E27FC236}">
                <a16:creationId xmlns:a16="http://schemas.microsoft.com/office/drawing/2014/main" id="{40E0D919-3337-4686-A1E3-C379AC1D7E39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854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2" grpId="0" animBg="1"/>
      <p:bldP spid="19" grpId="0"/>
      <p:bldP spid="22" grpId="0"/>
      <p:bldP spid="24" grpId="0" animBg="1"/>
      <p:bldP spid="29" grpId="0" animBg="1"/>
      <p:bldP spid="35" grpId="0" animBg="1"/>
      <p:bldP spid="36" grpId="0" animBg="1"/>
      <p:bldP spid="37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1" y="973126"/>
            <a:ext cx="1188137" cy="1188137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889514" y="876542"/>
            <a:ext cx="4593377" cy="474035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 doing? Where is Jayne?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04" y="889256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6709825" y="972092"/>
            <a:ext cx="2651675" cy="1029645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She’s cooking dinner in the kitchen. I’m doing my homework. Are you doing your homework?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1992457" y="1454169"/>
            <a:ext cx="2970700" cy="610093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not studying. I’m watching TV.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249" y="5253683"/>
            <a:ext cx="1245844" cy="124584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9343506" y="3965057"/>
            <a:ext cx="2619160" cy="1175274"/>
          </a:xfrm>
          <a:prstGeom prst="wedgeRoundRectCallout">
            <a:avLst>
              <a:gd name="adj1" fmla="val -3783"/>
              <a:gd name="adj2" fmla="val 767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complete the table. The first one is done for you.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601947"/>
              </p:ext>
            </p:extLst>
          </p:nvPr>
        </p:nvGraphicFramePr>
        <p:xfrm>
          <a:off x="204718" y="2235392"/>
          <a:ext cx="5915772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889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5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0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-</a:t>
                      </a:r>
                      <a:r>
                        <a:rPr lang="en-US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’re</a:t>
                      </a:r>
                      <a:r>
                        <a:rPr lang="en-US" sz="1600" baseline="0" dirty="0">
                          <a:latin typeface="Open Sans"/>
                        </a:rPr>
                        <a:t> (</a:t>
                      </a:r>
                      <a:r>
                        <a:rPr lang="en-US" sz="1600" dirty="0">
                          <a:latin typeface="Open Sans"/>
                        </a:rPr>
                        <a:t>are)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334018"/>
              </p:ext>
            </p:extLst>
          </p:nvPr>
        </p:nvGraphicFramePr>
        <p:xfrm>
          <a:off x="6136053" y="2233770"/>
          <a:ext cx="5875238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6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7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-</a:t>
                      </a:r>
                      <a:r>
                        <a:rPr lang="en-US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isn’t</a:t>
                      </a:r>
                      <a:r>
                        <a:rPr lang="en-US" sz="1600" baseline="0" dirty="0">
                          <a:latin typeface="Open Sans"/>
                        </a:rPr>
                        <a:t> (</a:t>
                      </a:r>
                      <a:r>
                        <a:rPr lang="en-US" sz="1600" dirty="0">
                          <a:latin typeface="Open Sans"/>
                        </a:rPr>
                        <a:t>is not)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519304"/>
              </p:ext>
            </p:extLst>
          </p:nvPr>
        </p:nvGraphicFramePr>
        <p:xfrm>
          <a:off x="203906" y="3772084"/>
          <a:ext cx="4807869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66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3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05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8353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/>
                        </a:rPr>
                        <a:t>(question</a:t>
                      </a:r>
                      <a:r>
                        <a:rPr lang="en-US" sz="1600" baseline="0" dirty="0">
                          <a:latin typeface="Open Sans"/>
                        </a:rPr>
                        <a:t> word)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am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673829"/>
              </p:ext>
            </p:extLst>
          </p:nvPr>
        </p:nvGraphicFramePr>
        <p:xfrm>
          <a:off x="5036425" y="3771618"/>
          <a:ext cx="4097923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8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1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8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am</a:t>
                      </a:r>
                      <a:r>
                        <a:rPr lang="en-US" sz="1600" baseline="0" dirty="0">
                          <a:latin typeface="Open Sans"/>
                        </a:rPr>
                        <a:t>/</a:t>
                      </a:r>
                      <a:r>
                        <a:rPr lang="en-US" sz="1600" dirty="0">
                          <a:latin typeface="Open Sans"/>
                        </a:rPr>
                        <a:t>’m not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are/aren’t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19732" y="2623720"/>
            <a:ext cx="8798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’m (am)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125548" y="3012048"/>
            <a:ext cx="6746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’s (is)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53871" y="3363726"/>
            <a:ext cx="1427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We/You/They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079566" y="2641345"/>
            <a:ext cx="15643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’m not (am not)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098520" y="3376326"/>
            <a:ext cx="15327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aren’t (are not)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177008" y="3036541"/>
            <a:ext cx="1040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He/She/It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511986" y="4544603"/>
            <a:ext cx="489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is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567051" y="4903431"/>
            <a:ext cx="4812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are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53258" y="4524692"/>
            <a:ext cx="11098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600" dirty="0">
                <a:latin typeface="Open Sans" charset="0"/>
                <a:ea typeface="Open Sans" charset="0"/>
                <a:cs typeface="Open Sans" charset="0"/>
              </a:rPr>
              <a:t>v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</a:rPr>
              <a:t>erb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</a:rPr>
              <a:t>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176130" y="4190180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I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27265" y="4922717"/>
            <a:ext cx="1279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we/you/they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65632" y="4550111"/>
            <a:ext cx="753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is/isn’t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ounded Rectangular Callout 48"/>
          <p:cNvSpPr/>
          <p:nvPr/>
        </p:nvSpPr>
        <p:spPr>
          <a:xfrm>
            <a:off x="8506600" y="5466213"/>
            <a:ext cx="1692583" cy="1032005"/>
          </a:xfrm>
          <a:prstGeom prst="wedgeRoundRectCallout">
            <a:avLst>
              <a:gd name="adj1" fmla="val 67085"/>
              <a:gd name="adj2" fmla="val -172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verb is this?</a:t>
            </a:r>
          </a:p>
        </p:txBody>
      </p:sp>
      <p:sp>
        <p:nvSpPr>
          <p:cNvPr id="50" name="Arc 49"/>
          <p:cNvSpPr/>
          <p:nvPr/>
        </p:nvSpPr>
        <p:spPr>
          <a:xfrm rot="7140352" flipV="1">
            <a:off x="4745572" y="976075"/>
            <a:ext cx="2089380" cy="6901088"/>
          </a:xfrm>
          <a:prstGeom prst="arc">
            <a:avLst>
              <a:gd name="adj1" fmla="val 5958887"/>
              <a:gd name="adj2" fmla="val 1601043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Shape 87"/>
          <p:cNvSpPr/>
          <p:nvPr/>
        </p:nvSpPr>
        <p:spPr>
          <a:xfrm>
            <a:off x="6521963" y="5450289"/>
            <a:ext cx="1795868" cy="1069299"/>
          </a:xfrm>
          <a:prstGeom prst="cloudCallout">
            <a:avLst>
              <a:gd name="adj1" fmla="val 64433"/>
              <a:gd name="adj2" fmla="val 551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</a:p>
        </p:txBody>
      </p:sp>
      <p:sp>
        <p:nvSpPr>
          <p:cNvPr id="33" name="Footer Placeholder 1">
            <a:extLst>
              <a:ext uri="{FF2B5EF4-FFF2-40B4-BE49-F238E27FC236}">
                <a16:creationId xmlns:a16="http://schemas.microsoft.com/office/drawing/2014/main" id="{2C8502C8-BEE4-43CD-9338-36045284D29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3299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/>
      <p:bldP spid="35" grpId="0"/>
      <p:bldP spid="36" grpId="0"/>
      <p:bldP spid="37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430" y="304482"/>
            <a:ext cx="1245844" cy="1245844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05300"/>
              </p:ext>
            </p:extLst>
          </p:nvPr>
        </p:nvGraphicFramePr>
        <p:xfrm>
          <a:off x="450601" y="981191"/>
          <a:ext cx="6997532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6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5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5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’m (am)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-</a:t>
                      </a:r>
                      <a:r>
                        <a:rPr lang="en-US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’s (is)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’re</a:t>
                      </a:r>
                      <a:r>
                        <a:rPr lang="en-US" sz="1600" baseline="0" dirty="0">
                          <a:latin typeface="Open Sans"/>
                        </a:rPr>
                        <a:t> (</a:t>
                      </a:r>
                      <a:r>
                        <a:rPr lang="en-US" sz="1600" dirty="0">
                          <a:latin typeface="Open Sans"/>
                        </a:rPr>
                        <a:t>are)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788453"/>
              </p:ext>
            </p:extLst>
          </p:nvPr>
        </p:nvGraphicFramePr>
        <p:xfrm>
          <a:off x="445584" y="2683463"/>
          <a:ext cx="6997530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6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5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5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’m not (am not)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-</a:t>
                      </a:r>
                      <a:r>
                        <a:rPr lang="en-US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isn’t</a:t>
                      </a:r>
                      <a:r>
                        <a:rPr lang="en-US" sz="1600" baseline="0" dirty="0">
                          <a:latin typeface="Open Sans"/>
                        </a:rPr>
                        <a:t> (</a:t>
                      </a:r>
                      <a:r>
                        <a:rPr lang="en-US" sz="1600" dirty="0">
                          <a:latin typeface="Open Sans"/>
                        </a:rPr>
                        <a:t>is not)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aren’t (are not)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92137"/>
              </p:ext>
            </p:extLst>
          </p:nvPr>
        </p:nvGraphicFramePr>
        <p:xfrm>
          <a:off x="436733" y="4460417"/>
          <a:ext cx="6997530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66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5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8353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/>
                        </a:rPr>
                        <a:t>(question</a:t>
                      </a:r>
                      <a:r>
                        <a:rPr lang="en-US" sz="1600" baseline="0" dirty="0">
                          <a:latin typeface="Open Sans"/>
                        </a:rPr>
                        <a:t> word)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am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-</a:t>
                      </a:r>
                      <a:r>
                        <a:rPr lang="en-US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is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are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425575"/>
              </p:ext>
            </p:extLst>
          </p:nvPr>
        </p:nvGraphicFramePr>
        <p:xfrm>
          <a:off x="7611958" y="4316885"/>
          <a:ext cx="4097923" cy="151341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8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1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8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353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am</a:t>
                      </a:r>
                      <a:r>
                        <a:rPr lang="en-US" sz="1600" baseline="0" dirty="0">
                          <a:latin typeface="Open Sans"/>
                        </a:rPr>
                        <a:t>/</a:t>
                      </a:r>
                      <a:r>
                        <a:rPr lang="en-US" sz="1600" dirty="0">
                          <a:latin typeface="Open Sans"/>
                        </a:rPr>
                        <a:t>’m not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</a:rPr>
                        <a:t>is/’isn’t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53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are/aren’t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9" name="Rounded Rectangular Callout 48"/>
          <p:cNvSpPr/>
          <p:nvPr/>
        </p:nvSpPr>
        <p:spPr>
          <a:xfrm>
            <a:off x="7799478" y="1027690"/>
            <a:ext cx="2091251" cy="1111733"/>
          </a:xfrm>
          <a:prstGeom prst="wedgeRoundRectCallout">
            <a:avLst>
              <a:gd name="adj1" fmla="val 60699"/>
              <a:gd name="adj2" fmla="val -3817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present continuous always has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 + verb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0" name="Arc 49"/>
          <p:cNvSpPr/>
          <p:nvPr/>
        </p:nvSpPr>
        <p:spPr>
          <a:xfrm rot="5157138" flipV="1">
            <a:off x="4754864" y="-1438334"/>
            <a:ext cx="1280340" cy="5867876"/>
          </a:xfrm>
          <a:prstGeom prst="arc">
            <a:avLst>
              <a:gd name="adj1" fmla="val 5639436"/>
              <a:gd name="adj2" fmla="val 1574560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418146" y="1092014"/>
            <a:ext cx="2651675" cy="458312"/>
          </a:xfrm>
          <a:prstGeom prst="wedgeRoundRectCallout">
            <a:avLst>
              <a:gd name="adj1" fmla="val -60461"/>
              <a:gd name="adj2" fmla="val -2789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She’s cooking dinner.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4393835" y="2764361"/>
            <a:ext cx="2766702" cy="505470"/>
          </a:xfrm>
          <a:prstGeom prst="wedgeRoundRectCallout">
            <a:avLst>
              <a:gd name="adj1" fmla="val 54792"/>
              <a:gd name="adj2" fmla="val -473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studying.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4598952" y="4264390"/>
            <a:ext cx="2561585" cy="474035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are you doing? </a:t>
            </a:r>
          </a:p>
        </p:txBody>
      </p:sp>
      <p:sp>
        <p:nvSpPr>
          <p:cNvPr id="38" name="Rounded Rectangular Callout 37"/>
          <p:cNvSpPr/>
          <p:nvPr/>
        </p:nvSpPr>
        <p:spPr>
          <a:xfrm>
            <a:off x="4591517" y="4786926"/>
            <a:ext cx="2651675" cy="573330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Are you doing your homework?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9992485" y="4257941"/>
            <a:ext cx="1315174" cy="423799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7802970" y="3134314"/>
            <a:ext cx="3113928" cy="1034725"/>
          </a:xfrm>
          <a:prstGeom prst="wedgeRoundRectCallout">
            <a:avLst>
              <a:gd name="adj1" fmla="val 45023"/>
              <a:gd name="adj2" fmla="val -682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 that there are two types of questions – open and closed. Open questions need a question word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2" name="Arc 51"/>
          <p:cNvSpPr/>
          <p:nvPr/>
        </p:nvSpPr>
        <p:spPr>
          <a:xfrm rot="5157138" flipV="1">
            <a:off x="4971435" y="-2380"/>
            <a:ext cx="1644305" cy="9902630"/>
          </a:xfrm>
          <a:prstGeom prst="arc">
            <a:avLst>
              <a:gd name="adj1" fmla="val 6584940"/>
              <a:gd name="adj2" fmla="val 160394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Rounded Rectangular Callout 52"/>
          <p:cNvSpPr/>
          <p:nvPr/>
        </p:nvSpPr>
        <p:spPr>
          <a:xfrm>
            <a:off x="8312794" y="2244742"/>
            <a:ext cx="3591887" cy="612119"/>
          </a:xfrm>
          <a:prstGeom prst="wedgeRoundRectCallout">
            <a:avLst>
              <a:gd name="adj1" fmla="val 26783"/>
              <a:gd name="adj2" fmla="val -926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short answers with closed questions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questions).</a:t>
            </a:r>
          </a:p>
        </p:txBody>
      </p:sp>
      <p:sp>
        <p:nvSpPr>
          <p:cNvPr id="54" name="Pentagon 53"/>
          <p:cNvSpPr/>
          <p:nvPr/>
        </p:nvSpPr>
        <p:spPr>
          <a:xfrm>
            <a:off x="9638052" y="6029492"/>
            <a:ext cx="2024039" cy="6767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Spelling…</a:t>
            </a:r>
          </a:p>
        </p:txBody>
      </p:sp>
      <p:sp>
        <p:nvSpPr>
          <p:cNvPr id="21" name="Footer Placeholder 1">
            <a:extLst>
              <a:ext uri="{FF2B5EF4-FFF2-40B4-BE49-F238E27FC236}">
                <a16:creationId xmlns:a16="http://schemas.microsoft.com/office/drawing/2014/main" id="{DDBF62B8-CF24-42C3-9982-2D6EE18530D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8617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31" grpId="0" animBg="1"/>
      <p:bldP spid="33" grpId="0" animBg="1"/>
      <p:bldP spid="34" grpId="0" animBg="1"/>
      <p:bldP spid="38" grpId="0" animBg="1"/>
      <p:bldP spid="39" grpId="0" animBg="1"/>
      <p:bldP spid="40" grpId="0" animBg="1"/>
      <p:bldP spid="52" grpId="0" animBg="1"/>
      <p:bldP spid="53" grpId="0" animBg="1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think about…</a:t>
            </a:r>
            <a:endParaRPr lang="en-US"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6589080" y="903511"/>
            <a:ext cx="3592189" cy="1679943"/>
          </a:xfrm>
          <a:prstGeom prst="wedgeRoundRectCallout">
            <a:avLst>
              <a:gd name="adj1" fmla="val 55039"/>
              <a:gd name="adj2" fmla="val -269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spelling of the -</a:t>
            </a:r>
            <a:r>
              <a:rPr lang="en-US" sz="16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form of the verb can change depending on the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stem of the verb.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stem is the part of the verb you find in the dictionary, e.g. </a:t>
            </a:r>
            <a:r>
              <a:rPr lang="en-US" sz="1600" b="1" i="1" u="sng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swimming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– the stem is </a:t>
            </a:r>
            <a:r>
              <a:rPr lang="en-US" sz="1600" b="1" i="1" u="sng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swim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244887" y="1625322"/>
            <a:ext cx="1687283" cy="849834"/>
          </a:xfrm>
          <a:prstGeom prst="wedgeRoundRectCallout">
            <a:avLst>
              <a:gd name="adj1" fmla="val 835"/>
              <a:gd name="adj2" fmla="val -712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rule changes below…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450601" y="997764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…spelling changes with the verb -</a:t>
            </a:r>
            <a:r>
              <a:rPr lang="en-US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form.</a:t>
            </a:r>
            <a:endParaRPr lang="en-US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520952"/>
              </p:ext>
            </p:extLst>
          </p:nvPr>
        </p:nvGraphicFramePr>
        <p:xfrm>
          <a:off x="452933" y="2695563"/>
          <a:ext cx="11479236" cy="18672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69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9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9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0432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most verbs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verbs ending in -</a:t>
                      </a:r>
                      <a:r>
                        <a:rPr lang="en-US" sz="16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  <a:endParaRPr lang="en-GB" sz="1600" b="1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verbs ending</a:t>
                      </a:r>
                      <a:r>
                        <a:rPr lang="en-US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-</a:t>
                      </a:r>
                      <a:r>
                        <a:rPr lang="en-US" sz="1600" b="1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</a:t>
                      </a:r>
                      <a:endParaRPr lang="en-GB" sz="1600" b="1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verbs ending in one vowel and then one consonant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14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Add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US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eat               eating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Remove -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and add </a:t>
                      </a:r>
                      <a:r>
                        <a:rPr lang="mr-IN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US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dance              dancing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y.</a:t>
                      </a:r>
                    </a:p>
                    <a:p>
                      <a:endParaRPr lang="en-US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lie                lying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the final consonant.</a:t>
                      </a:r>
                    </a:p>
                    <a:p>
                      <a:endParaRPr lang="en-US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swim             swimming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Rounded Rectangular Callout 25"/>
          <p:cNvSpPr/>
          <p:nvPr/>
        </p:nvSpPr>
        <p:spPr>
          <a:xfrm>
            <a:off x="563740" y="1711617"/>
            <a:ext cx="5192483" cy="763539"/>
          </a:xfrm>
          <a:prstGeom prst="wedgeRoundRectCallout">
            <a:avLst>
              <a:gd name="adj1" fmla="val 53620"/>
              <a:gd name="adj2" fmla="val -6926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Here are some examples. </a:t>
            </a:r>
          </a:p>
          <a:p>
            <a:pPr lvl="0" algn="ctr">
              <a:buSzPct val="25000"/>
            </a:pP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dance – dancing, eat – eating, hit – hitting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Notice how there are small changes in spelling.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339204" y="4177894"/>
            <a:ext cx="704539" cy="787"/>
          </a:xfrm>
          <a:prstGeom prst="straightConnector1">
            <a:avLst/>
          </a:prstGeom>
          <a:ln w="38100">
            <a:solidFill>
              <a:srgbClr val="00A7E3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082935" y="4177894"/>
            <a:ext cx="704539" cy="787"/>
          </a:xfrm>
          <a:prstGeom prst="straightConnector1">
            <a:avLst/>
          </a:prstGeom>
          <a:ln w="38100">
            <a:solidFill>
              <a:srgbClr val="00A7E3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579577" y="4177894"/>
            <a:ext cx="567130" cy="0"/>
          </a:xfrm>
          <a:prstGeom prst="straightConnector1">
            <a:avLst/>
          </a:prstGeom>
          <a:ln w="38100">
            <a:solidFill>
              <a:srgbClr val="00A7E3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0191244" y="4167953"/>
            <a:ext cx="552139" cy="9941"/>
          </a:xfrm>
          <a:prstGeom prst="straightConnector1">
            <a:avLst/>
          </a:prstGeom>
          <a:ln w="38100">
            <a:solidFill>
              <a:srgbClr val="00A7E3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4" name="Arc 33"/>
          <p:cNvSpPr/>
          <p:nvPr/>
        </p:nvSpPr>
        <p:spPr>
          <a:xfrm rot="5157138" flipV="1">
            <a:off x="5641394" y="4151355"/>
            <a:ext cx="2089380" cy="2242311"/>
          </a:xfrm>
          <a:prstGeom prst="arc">
            <a:avLst>
              <a:gd name="adj1" fmla="val 7502629"/>
              <a:gd name="adj2" fmla="val 97715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Arc 35"/>
          <p:cNvSpPr/>
          <p:nvPr/>
        </p:nvSpPr>
        <p:spPr>
          <a:xfrm rot="1744837" flipH="1">
            <a:off x="4090040" y="2637735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Arc 37"/>
          <p:cNvSpPr/>
          <p:nvPr/>
        </p:nvSpPr>
        <p:spPr>
          <a:xfrm rot="1744837" flipH="1">
            <a:off x="6283966" y="2646994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38"/>
          <p:cNvSpPr/>
          <p:nvPr/>
        </p:nvSpPr>
        <p:spPr>
          <a:xfrm rot="5157138" flipV="1">
            <a:off x="3195458" y="4161296"/>
            <a:ext cx="2089380" cy="2242311"/>
          </a:xfrm>
          <a:prstGeom prst="arc">
            <a:avLst>
              <a:gd name="adj1" fmla="val 7502629"/>
              <a:gd name="adj2" fmla="val 100962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6587949" y="4572053"/>
            <a:ext cx="1687283" cy="849834"/>
          </a:xfrm>
          <a:prstGeom prst="wedgeRoundRectCallout">
            <a:avLst>
              <a:gd name="adj1" fmla="val 63913"/>
              <a:gd name="adj2" fmla="val -500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is now a -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4379496" y="4572053"/>
            <a:ext cx="1687283" cy="849834"/>
          </a:xfrm>
          <a:prstGeom prst="wedgeRoundRectCallout">
            <a:avLst>
              <a:gd name="adj1" fmla="val 36372"/>
              <a:gd name="adj2" fmla="val -6769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has been removed here!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8661893" y="4622795"/>
            <a:ext cx="1178131" cy="354939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vowel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Arc 41"/>
          <p:cNvSpPr/>
          <p:nvPr/>
        </p:nvSpPr>
        <p:spPr>
          <a:xfrm rot="4500000">
            <a:off x="9123373" y="4599012"/>
            <a:ext cx="2089380" cy="1448615"/>
          </a:xfrm>
          <a:prstGeom prst="arc">
            <a:avLst>
              <a:gd name="adj1" fmla="val 9197912"/>
              <a:gd name="adj2" fmla="val 1007316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Arc 43"/>
          <p:cNvSpPr/>
          <p:nvPr/>
        </p:nvSpPr>
        <p:spPr>
          <a:xfrm rot="4500000" flipV="1">
            <a:off x="8994797" y="4627593"/>
            <a:ext cx="1849689" cy="964522"/>
          </a:xfrm>
          <a:prstGeom prst="arc">
            <a:avLst>
              <a:gd name="adj1" fmla="val 4208085"/>
              <a:gd name="adj2" fmla="val 901828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9089503" y="5108096"/>
            <a:ext cx="1390822" cy="313792"/>
          </a:xfrm>
          <a:prstGeom prst="wedgeRoundRectCallout">
            <a:avLst>
              <a:gd name="adj1" fmla="val 25788"/>
              <a:gd name="adj2" fmla="val -1093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consonant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10560639" y="4696019"/>
            <a:ext cx="1304718" cy="709738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Double consonant!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" name="Arc 46"/>
          <p:cNvSpPr/>
          <p:nvPr/>
        </p:nvSpPr>
        <p:spPr>
          <a:xfrm rot="5157138">
            <a:off x="10604540" y="4681449"/>
            <a:ext cx="2089380" cy="1448615"/>
          </a:xfrm>
          <a:prstGeom prst="arc">
            <a:avLst>
              <a:gd name="adj1" fmla="val 8412348"/>
              <a:gd name="adj2" fmla="val 97715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Pentagon 47"/>
          <p:cNvSpPr/>
          <p:nvPr/>
        </p:nvSpPr>
        <p:spPr>
          <a:xfrm>
            <a:off x="9666038" y="5816341"/>
            <a:ext cx="2235349" cy="73832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160" y="237026"/>
            <a:ext cx="1030743" cy="1030743"/>
          </a:xfrm>
          <a:prstGeom prst="rect">
            <a:avLst/>
          </a:prstGeom>
        </p:spPr>
      </p:pic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C0978077-2077-4A7B-B815-F842FE803DE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0953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6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37" grpId="0" animBg="1"/>
      <p:bldP spid="43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1472" y="1531798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What…………………………..(Trudy)………………………….(eat)?</a:t>
            </a:r>
            <a:r>
              <a:rPr lang="en-US" sz="1600" dirty="0"/>
              <a:t> It looks delicious!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Sophie and Lennard…………………………………………(drive) that expensive car – look!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I…………………………………..(not work) at the moment.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…………………………..you……………………(watch) TV? I can hear a strange sound.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It is a beautiful the day. The birds……………………………………(sing) in the garden.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daughter………………………………..(not sleep); she…………………………..(swim) in the lake!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sentences in the present continuous.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56131" y="1671078"/>
            <a:ext cx="5839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’s/is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47015" y="1671078"/>
            <a:ext cx="788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eating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29488" y="2407877"/>
            <a:ext cx="1601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’re/are driving 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03060" y="3137808"/>
            <a:ext cx="24220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’m not/am not working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23618" y="3871582"/>
            <a:ext cx="5261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47070" y="3871582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watching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169918" y="4587225"/>
            <a:ext cx="1635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’re/are singing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70745" y="5328306"/>
            <a:ext cx="21034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isn’t/is not sleeping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229967" y="5331281"/>
            <a:ext cx="1692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’s/is swimming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BA9A1DB-DE51-44FE-A794-9A43FCEE5BA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1035</Words>
  <Application>Microsoft Office PowerPoint</Application>
  <PresentationFormat>Widescreen</PresentationFormat>
  <Paragraphs>196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A1 present continuous </vt:lpstr>
      <vt:lpstr>The present continuous</vt:lpstr>
      <vt:lpstr>Function: the present continuous</vt:lpstr>
      <vt:lpstr>Function: the present continuous</vt:lpstr>
      <vt:lpstr>Form: the present continuous</vt:lpstr>
      <vt:lpstr>Form: the present continuous</vt:lpstr>
      <vt:lpstr>Things to think about…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113</cp:revision>
  <dcterms:modified xsi:type="dcterms:W3CDTF">2019-12-05T08:27:08Z</dcterms:modified>
</cp:coreProperties>
</file>